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4" r:id="rId11"/>
    <p:sldId id="270" r:id="rId12"/>
    <p:sldId id="276" r:id="rId13"/>
    <p:sldId id="272" r:id="rId14"/>
    <p:sldId id="266" r:id="rId15"/>
    <p:sldId id="267" r:id="rId16"/>
    <p:sldId id="268" r:id="rId17"/>
    <p:sldId id="273" r:id="rId18"/>
    <p:sldId id="274"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2" d="100"/>
          <a:sy n="62" d="100"/>
        </p:scale>
        <p:origin x="82" y="6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C918931B-65EE-42A2-AFEE-CE3186096928}" type="datetimeFigureOut">
              <a:rPr lang="en-CA" smtClean="0"/>
              <a:t>2020-09-01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4880E19-104D-41E8-B874-838924D86350}" type="slidenum">
              <a:rPr lang="en-CA" smtClean="0"/>
              <a:t>‹#›</a:t>
            </a:fld>
            <a:endParaRPr lang="en-CA"/>
          </a:p>
        </p:txBody>
      </p:sp>
    </p:spTree>
    <p:extLst>
      <p:ext uri="{BB962C8B-B14F-4D97-AF65-F5344CB8AC3E}">
        <p14:creationId xmlns:p14="http://schemas.microsoft.com/office/powerpoint/2010/main" val="1498012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918931B-65EE-42A2-AFEE-CE3186096928}" type="datetimeFigureOut">
              <a:rPr lang="en-CA" smtClean="0"/>
              <a:t>2020-09-01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4880E19-104D-41E8-B874-838924D86350}" type="slidenum">
              <a:rPr lang="en-CA" smtClean="0"/>
              <a:t>‹#›</a:t>
            </a:fld>
            <a:endParaRPr lang="en-CA"/>
          </a:p>
        </p:txBody>
      </p:sp>
    </p:spTree>
    <p:extLst>
      <p:ext uri="{BB962C8B-B14F-4D97-AF65-F5344CB8AC3E}">
        <p14:creationId xmlns:p14="http://schemas.microsoft.com/office/powerpoint/2010/main" val="3690754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918931B-65EE-42A2-AFEE-CE3186096928}" type="datetimeFigureOut">
              <a:rPr lang="en-CA" smtClean="0"/>
              <a:t>2020-09-01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4880E19-104D-41E8-B874-838924D86350}" type="slidenum">
              <a:rPr lang="en-CA" smtClean="0"/>
              <a:t>‹#›</a:t>
            </a:fld>
            <a:endParaRPr lang="en-CA"/>
          </a:p>
        </p:txBody>
      </p:sp>
    </p:spTree>
    <p:extLst>
      <p:ext uri="{BB962C8B-B14F-4D97-AF65-F5344CB8AC3E}">
        <p14:creationId xmlns:p14="http://schemas.microsoft.com/office/powerpoint/2010/main" val="3755405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918931B-65EE-42A2-AFEE-CE3186096928}" type="datetimeFigureOut">
              <a:rPr lang="en-CA" smtClean="0"/>
              <a:t>2020-09-01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4880E19-104D-41E8-B874-838924D86350}" type="slidenum">
              <a:rPr lang="en-CA" smtClean="0"/>
              <a:t>‹#›</a:t>
            </a:fld>
            <a:endParaRPr lang="en-CA"/>
          </a:p>
        </p:txBody>
      </p:sp>
    </p:spTree>
    <p:extLst>
      <p:ext uri="{BB962C8B-B14F-4D97-AF65-F5344CB8AC3E}">
        <p14:creationId xmlns:p14="http://schemas.microsoft.com/office/powerpoint/2010/main" val="3104801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18931B-65EE-42A2-AFEE-CE3186096928}" type="datetimeFigureOut">
              <a:rPr lang="en-CA" smtClean="0"/>
              <a:t>2020-09-01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4880E19-104D-41E8-B874-838924D86350}" type="slidenum">
              <a:rPr lang="en-CA" smtClean="0"/>
              <a:t>‹#›</a:t>
            </a:fld>
            <a:endParaRPr lang="en-CA"/>
          </a:p>
        </p:txBody>
      </p:sp>
    </p:spTree>
    <p:extLst>
      <p:ext uri="{BB962C8B-B14F-4D97-AF65-F5344CB8AC3E}">
        <p14:creationId xmlns:p14="http://schemas.microsoft.com/office/powerpoint/2010/main" val="3218275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C918931B-65EE-42A2-AFEE-CE3186096928}" type="datetimeFigureOut">
              <a:rPr lang="en-CA" smtClean="0"/>
              <a:t>2020-09-01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4880E19-104D-41E8-B874-838924D86350}" type="slidenum">
              <a:rPr lang="en-CA" smtClean="0"/>
              <a:t>‹#›</a:t>
            </a:fld>
            <a:endParaRPr lang="en-CA"/>
          </a:p>
        </p:txBody>
      </p:sp>
    </p:spTree>
    <p:extLst>
      <p:ext uri="{BB962C8B-B14F-4D97-AF65-F5344CB8AC3E}">
        <p14:creationId xmlns:p14="http://schemas.microsoft.com/office/powerpoint/2010/main" val="3936104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C918931B-65EE-42A2-AFEE-CE3186096928}" type="datetimeFigureOut">
              <a:rPr lang="en-CA" smtClean="0"/>
              <a:t>2020-09-01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4880E19-104D-41E8-B874-838924D86350}" type="slidenum">
              <a:rPr lang="en-CA" smtClean="0"/>
              <a:t>‹#›</a:t>
            </a:fld>
            <a:endParaRPr lang="en-CA"/>
          </a:p>
        </p:txBody>
      </p:sp>
    </p:spTree>
    <p:extLst>
      <p:ext uri="{BB962C8B-B14F-4D97-AF65-F5344CB8AC3E}">
        <p14:creationId xmlns:p14="http://schemas.microsoft.com/office/powerpoint/2010/main" val="192960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C918931B-65EE-42A2-AFEE-CE3186096928}" type="datetimeFigureOut">
              <a:rPr lang="en-CA" smtClean="0"/>
              <a:t>2020-09-01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4880E19-104D-41E8-B874-838924D86350}" type="slidenum">
              <a:rPr lang="en-CA" smtClean="0"/>
              <a:t>‹#›</a:t>
            </a:fld>
            <a:endParaRPr lang="en-CA"/>
          </a:p>
        </p:txBody>
      </p:sp>
    </p:spTree>
    <p:extLst>
      <p:ext uri="{BB962C8B-B14F-4D97-AF65-F5344CB8AC3E}">
        <p14:creationId xmlns:p14="http://schemas.microsoft.com/office/powerpoint/2010/main" val="3168846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18931B-65EE-42A2-AFEE-CE3186096928}" type="datetimeFigureOut">
              <a:rPr lang="en-CA" smtClean="0"/>
              <a:t>2020-09-01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4880E19-104D-41E8-B874-838924D86350}" type="slidenum">
              <a:rPr lang="en-CA" smtClean="0"/>
              <a:t>‹#›</a:t>
            </a:fld>
            <a:endParaRPr lang="en-CA"/>
          </a:p>
        </p:txBody>
      </p:sp>
    </p:spTree>
    <p:extLst>
      <p:ext uri="{BB962C8B-B14F-4D97-AF65-F5344CB8AC3E}">
        <p14:creationId xmlns:p14="http://schemas.microsoft.com/office/powerpoint/2010/main" val="573264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18931B-65EE-42A2-AFEE-CE3186096928}" type="datetimeFigureOut">
              <a:rPr lang="en-CA" smtClean="0"/>
              <a:t>2020-09-01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4880E19-104D-41E8-B874-838924D86350}" type="slidenum">
              <a:rPr lang="en-CA" smtClean="0"/>
              <a:t>‹#›</a:t>
            </a:fld>
            <a:endParaRPr lang="en-CA"/>
          </a:p>
        </p:txBody>
      </p:sp>
    </p:spTree>
    <p:extLst>
      <p:ext uri="{BB962C8B-B14F-4D97-AF65-F5344CB8AC3E}">
        <p14:creationId xmlns:p14="http://schemas.microsoft.com/office/powerpoint/2010/main" val="3355556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18931B-65EE-42A2-AFEE-CE3186096928}" type="datetimeFigureOut">
              <a:rPr lang="en-CA" smtClean="0"/>
              <a:t>2020-09-01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4880E19-104D-41E8-B874-838924D86350}" type="slidenum">
              <a:rPr lang="en-CA" smtClean="0"/>
              <a:t>‹#›</a:t>
            </a:fld>
            <a:endParaRPr lang="en-CA"/>
          </a:p>
        </p:txBody>
      </p:sp>
    </p:spTree>
    <p:extLst>
      <p:ext uri="{BB962C8B-B14F-4D97-AF65-F5344CB8AC3E}">
        <p14:creationId xmlns:p14="http://schemas.microsoft.com/office/powerpoint/2010/main" val="1853458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18931B-65EE-42A2-AFEE-CE3186096928}" type="datetimeFigureOut">
              <a:rPr lang="en-CA" smtClean="0"/>
              <a:t>2020-09-01</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880E19-104D-41E8-B874-838924D86350}" type="slidenum">
              <a:rPr lang="en-CA" smtClean="0"/>
              <a:t>‹#›</a:t>
            </a:fld>
            <a:endParaRPr lang="en-CA"/>
          </a:p>
        </p:txBody>
      </p:sp>
      <p:sp>
        <p:nvSpPr>
          <p:cNvPr id="7" name="Rectangle 6"/>
          <p:cNvSpPr/>
          <p:nvPr userDrawn="1"/>
        </p:nvSpPr>
        <p:spPr>
          <a:xfrm>
            <a:off x="0" y="0"/>
            <a:ext cx="12192000" cy="622300"/>
          </a:xfrm>
          <a:prstGeom prst="rect">
            <a:avLst/>
          </a:prstGeom>
          <a:blipFill dpi="0" rotWithShape="1">
            <a:blip r:embed="rId13">
              <a:alphaModFix amt="41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80145" y="5837814"/>
            <a:ext cx="1698388" cy="857686"/>
          </a:xfrm>
          <a:prstGeom prst="rect">
            <a:avLst/>
          </a:prstGeom>
        </p:spPr>
      </p:pic>
      <p:cxnSp>
        <p:nvCxnSpPr>
          <p:cNvPr id="9" name="Straight Connector 8"/>
          <p:cNvCxnSpPr/>
          <p:nvPr userDrawn="1"/>
        </p:nvCxnSpPr>
        <p:spPr>
          <a:xfrm>
            <a:off x="825500" y="5988294"/>
            <a:ext cx="91059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1171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mailto:accessibility@haldimandcounty.on.ca"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2615" y="1260390"/>
            <a:ext cx="10985157" cy="1791730"/>
          </a:xfrm>
        </p:spPr>
        <p:txBody>
          <a:bodyPr>
            <a:noAutofit/>
          </a:bodyPr>
          <a:lstStyle/>
          <a:p>
            <a:pPr algn="l"/>
            <a:r>
              <a:rPr lang="en-CA" b="1" dirty="0" smtClean="0"/>
              <a:t>Accessibility </a:t>
            </a:r>
            <a:r>
              <a:rPr lang="en-CA" b="1" dirty="0" smtClean="0"/>
              <a:t>Annual Status </a:t>
            </a:r>
            <a:r>
              <a:rPr lang="en-CA" b="1" dirty="0" smtClean="0"/>
              <a:t>– 2019 Update</a:t>
            </a:r>
            <a:endParaRPr lang="en-CA" b="1" dirty="0"/>
          </a:p>
        </p:txBody>
      </p:sp>
    </p:spTree>
    <p:extLst>
      <p:ext uri="{BB962C8B-B14F-4D97-AF65-F5344CB8AC3E}">
        <p14:creationId xmlns:p14="http://schemas.microsoft.com/office/powerpoint/2010/main" val="39133318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19712"/>
            <a:ext cx="10515600" cy="1325563"/>
          </a:xfrm>
        </p:spPr>
        <p:txBody>
          <a:bodyPr>
            <a:normAutofit/>
          </a:bodyPr>
          <a:lstStyle/>
          <a:p>
            <a:r>
              <a:rPr lang="en-US" sz="3600" b="1" dirty="0" smtClean="0"/>
              <a:t>Accessibility Successes in </a:t>
            </a:r>
            <a:r>
              <a:rPr lang="en-US" sz="3600" b="1" dirty="0" smtClean="0"/>
              <a:t>2019 – Design of Public Spaces / Trails, Parking and Seasonal Patios</a:t>
            </a:r>
            <a:endParaRPr lang="en-US" sz="3600" b="1" dirty="0"/>
          </a:p>
        </p:txBody>
      </p:sp>
      <p:sp>
        <p:nvSpPr>
          <p:cNvPr id="3" name="Content Placeholder 2"/>
          <p:cNvSpPr>
            <a:spLocks noGrp="1"/>
          </p:cNvSpPr>
          <p:nvPr>
            <p:ph idx="1"/>
          </p:nvPr>
        </p:nvSpPr>
        <p:spPr>
          <a:xfrm>
            <a:off x="838200" y="1845275"/>
            <a:ext cx="10515600" cy="3962401"/>
          </a:xfrm>
        </p:spPr>
        <p:txBody>
          <a:bodyPr>
            <a:normAutofit/>
          </a:bodyPr>
          <a:lstStyle/>
          <a:p>
            <a:pPr>
              <a:buFont typeface="Wingdings" panose="05000000000000000000" pitchFamily="2" charset="2"/>
              <a:buChar char="ü"/>
            </a:pPr>
            <a:r>
              <a:rPr lang="en-US" sz="2400" dirty="0" smtClean="0"/>
              <a:t>Trail </a:t>
            </a:r>
            <a:r>
              <a:rPr lang="en-US" sz="2400" dirty="0" smtClean="0"/>
              <a:t>slope paving of the Cayuga Grand Vista Trail from the Courthouse to the bottom of the hill.</a:t>
            </a:r>
          </a:p>
          <a:p>
            <a:pPr>
              <a:buFont typeface="Wingdings" panose="05000000000000000000" pitchFamily="2" charset="2"/>
              <a:buChar char="ü"/>
            </a:pPr>
            <a:r>
              <a:rPr lang="en-US" sz="2400" dirty="0" smtClean="0"/>
              <a:t>New </a:t>
            </a:r>
            <a:r>
              <a:rPr lang="en-US" sz="2400" dirty="0" smtClean="0"/>
              <a:t>on-street accessible parking spaces were installed in front of Hagersville United Church.</a:t>
            </a:r>
          </a:p>
          <a:p>
            <a:pPr>
              <a:buFont typeface="Wingdings" panose="05000000000000000000" pitchFamily="2" charset="2"/>
              <a:buChar char="ü"/>
            </a:pPr>
            <a:r>
              <a:rPr lang="en-US" sz="2400" dirty="0" smtClean="0"/>
              <a:t>The </a:t>
            </a:r>
            <a:r>
              <a:rPr lang="en-US" sz="2400" dirty="0" smtClean="0"/>
              <a:t>Accessibility Advisory Committee was consulted on </a:t>
            </a:r>
            <a:r>
              <a:rPr lang="en-US" sz="2400" dirty="0" smtClean="0"/>
              <a:t>the seasonal patio </a:t>
            </a:r>
            <a:r>
              <a:rPr lang="en-US" sz="2400" dirty="0" smtClean="0"/>
              <a:t>program and several applications made under program to ensure patios were accessible to persons with disabilities. </a:t>
            </a:r>
          </a:p>
          <a:p>
            <a:pPr marL="0" indent="0">
              <a:buNone/>
            </a:pPr>
            <a:endParaRPr lang="en-US" sz="2400" dirty="0" smtClean="0"/>
          </a:p>
          <a:p>
            <a:pPr>
              <a:buFont typeface="Wingdings" panose="05000000000000000000" pitchFamily="2" charset="2"/>
              <a:buChar char="ü"/>
            </a:pPr>
            <a:endParaRPr lang="en-US" sz="2400" dirty="0"/>
          </a:p>
          <a:p>
            <a:pPr marL="0" indent="0">
              <a:buNone/>
            </a:pPr>
            <a:endParaRPr lang="en-US" sz="2400" b="1" dirty="0"/>
          </a:p>
        </p:txBody>
      </p:sp>
    </p:spTree>
    <p:extLst>
      <p:ext uri="{BB962C8B-B14F-4D97-AF65-F5344CB8AC3E}">
        <p14:creationId xmlns:p14="http://schemas.microsoft.com/office/powerpoint/2010/main" val="33641345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82642"/>
            <a:ext cx="10515600" cy="1325563"/>
          </a:xfrm>
        </p:spPr>
        <p:txBody>
          <a:bodyPr>
            <a:normAutofit/>
          </a:bodyPr>
          <a:lstStyle/>
          <a:p>
            <a:r>
              <a:rPr lang="en-US" sz="3600" b="1" dirty="0" smtClean="0"/>
              <a:t>Accessibility Successes in </a:t>
            </a:r>
            <a:r>
              <a:rPr lang="en-US" sz="3600" b="1" dirty="0" smtClean="0"/>
              <a:t>2019 – Design of Public Spaces / Outdoor Play Spaces and Parks</a:t>
            </a:r>
            <a:endParaRPr lang="en-US" sz="3600" b="1" dirty="0"/>
          </a:p>
        </p:txBody>
      </p:sp>
      <p:sp>
        <p:nvSpPr>
          <p:cNvPr id="3" name="Content Placeholder 2"/>
          <p:cNvSpPr>
            <a:spLocks noGrp="1"/>
          </p:cNvSpPr>
          <p:nvPr>
            <p:ph idx="1"/>
          </p:nvPr>
        </p:nvSpPr>
        <p:spPr>
          <a:xfrm>
            <a:off x="838200" y="1808205"/>
            <a:ext cx="10515600" cy="3974757"/>
          </a:xfrm>
        </p:spPr>
        <p:txBody>
          <a:bodyPr>
            <a:normAutofit/>
          </a:bodyPr>
          <a:lstStyle/>
          <a:p>
            <a:pPr>
              <a:buFont typeface="Wingdings" panose="05000000000000000000" pitchFamily="2" charset="2"/>
              <a:buChar char="ü"/>
            </a:pPr>
            <a:r>
              <a:rPr lang="en-US" sz="2400" dirty="0" smtClean="0"/>
              <a:t>Consulted </a:t>
            </a:r>
            <a:r>
              <a:rPr lang="en-US" sz="2400" dirty="0"/>
              <a:t>with the Accessibility Advisory Committee on the new construction or redevelopment </a:t>
            </a:r>
            <a:r>
              <a:rPr lang="en-US" sz="2400" dirty="0" smtClean="0"/>
              <a:t>plans for the following County parks:</a:t>
            </a:r>
          </a:p>
          <a:p>
            <a:pPr lvl="1"/>
            <a:r>
              <a:rPr lang="en-US" sz="2200" dirty="0" err="1"/>
              <a:t>Thistlemoor</a:t>
            </a:r>
            <a:r>
              <a:rPr lang="en-US" sz="2200" dirty="0"/>
              <a:t> Playground </a:t>
            </a:r>
            <a:r>
              <a:rPr lang="en-US" sz="2200" dirty="0" smtClean="0"/>
              <a:t>equipment replacement - </a:t>
            </a:r>
            <a:r>
              <a:rPr lang="en-US" sz="2200" dirty="0"/>
              <a:t>inclusive playground features</a:t>
            </a:r>
          </a:p>
          <a:p>
            <a:pPr lvl="1"/>
            <a:r>
              <a:rPr lang="en-US" sz="2200" dirty="0"/>
              <a:t>Burke Park Playground </a:t>
            </a:r>
            <a:r>
              <a:rPr lang="en-US" sz="2200" dirty="0" smtClean="0"/>
              <a:t>equipment replacement - </a:t>
            </a:r>
            <a:r>
              <a:rPr lang="en-US" sz="2200" dirty="0"/>
              <a:t>accessible &amp; inclusive playground features</a:t>
            </a:r>
          </a:p>
          <a:p>
            <a:pPr lvl="1"/>
            <a:r>
              <a:rPr lang="en-US" sz="2200" dirty="0"/>
              <a:t>Dunnville Kinsmen Park Playground </a:t>
            </a:r>
            <a:r>
              <a:rPr lang="en-US" sz="2200" dirty="0" smtClean="0"/>
              <a:t>equipment replacement - </a:t>
            </a:r>
            <a:r>
              <a:rPr lang="en-US" sz="2200" dirty="0"/>
              <a:t>inclusive playground features</a:t>
            </a:r>
          </a:p>
          <a:p>
            <a:pPr lvl="1"/>
            <a:r>
              <a:rPr lang="en-US" sz="2200" dirty="0"/>
              <a:t>Dunnville Lions Park Playground </a:t>
            </a:r>
            <a:r>
              <a:rPr lang="en-US" sz="2200" dirty="0" smtClean="0"/>
              <a:t>equipment replacement - </a:t>
            </a:r>
            <a:r>
              <a:rPr lang="en-US" sz="2200" dirty="0"/>
              <a:t>accessible &amp; inclusive playground features</a:t>
            </a:r>
          </a:p>
          <a:p>
            <a:pPr lvl="1"/>
            <a:r>
              <a:rPr lang="en-US" sz="2200" dirty="0"/>
              <a:t>Oswego Park Playground </a:t>
            </a:r>
            <a:r>
              <a:rPr lang="en-US" sz="2200" dirty="0" smtClean="0"/>
              <a:t>equipment replacement - </a:t>
            </a:r>
            <a:r>
              <a:rPr lang="en-US" sz="2200" dirty="0"/>
              <a:t>inclusive playground features</a:t>
            </a:r>
          </a:p>
          <a:p>
            <a:pPr>
              <a:buFont typeface="Wingdings" panose="05000000000000000000" pitchFamily="2" charset="2"/>
              <a:buChar char="ü"/>
            </a:pPr>
            <a:endParaRPr lang="en-US" sz="2400" dirty="0"/>
          </a:p>
          <a:p>
            <a:pPr marL="0" indent="0">
              <a:buNone/>
            </a:pPr>
            <a:endParaRPr lang="en-US" sz="2400" b="1" dirty="0"/>
          </a:p>
        </p:txBody>
      </p:sp>
    </p:spTree>
    <p:extLst>
      <p:ext uri="{BB962C8B-B14F-4D97-AF65-F5344CB8AC3E}">
        <p14:creationId xmlns:p14="http://schemas.microsoft.com/office/powerpoint/2010/main" val="648467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99089"/>
            <a:ext cx="10515600" cy="1325563"/>
          </a:xfrm>
        </p:spPr>
        <p:txBody>
          <a:bodyPr>
            <a:normAutofit/>
          </a:bodyPr>
          <a:lstStyle/>
          <a:p>
            <a:r>
              <a:rPr lang="en-US" sz="3600" b="1" dirty="0" smtClean="0"/>
              <a:t>Accessibility Successes in </a:t>
            </a:r>
            <a:r>
              <a:rPr lang="en-US" sz="3600" b="1" dirty="0" smtClean="0"/>
              <a:t>2019 – Desig</a:t>
            </a:r>
            <a:r>
              <a:rPr lang="en-US" sz="3600" b="1" dirty="0" smtClean="0"/>
              <a:t>n of Public Spaces / Facility Enhancements and Renovations</a:t>
            </a:r>
            <a:endParaRPr lang="en-US" sz="3600" b="1" dirty="0"/>
          </a:p>
        </p:txBody>
      </p:sp>
      <p:pic>
        <p:nvPicPr>
          <p:cNvPr id="7" name="Picture 6" descr="Cayuga LIbrary and Heritage Centre Pictured" title="Cayuga Library and Heritage Centre Pictur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924652"/>
            <a:ext cx="10515600" cy="3748289"/>
          </a:xfrm>
          <a:prstGeom prst="rect">
            <a:avLst/>
          </a:prstGeom>
        </p:spPr>
      </p:pic>
    </p:spTree>
    <p:extLst>
      <p:ext uri="{BB962C8B-B14F-4D97-AF65-F5344CB8AC3E}">
        <p14:creationId xmlns:p14="http://schemas.microsoft.com/office/powerpoint/2010/main" val="18670160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56783"/>
            <a:ext cx="10515600" cy="1325563"/>
          </a:xfrm>
        </p:spPr>
        <p:txBody>
          <a:bodyPr>
            <a:normAutofit/>
          </a:bodyPr>
          <a:lstStyle/>
          <a:p>
            <a:r>
              <a:rPr lang="en-US" sz="3600" b="1" dirty="0" smtClean="0"/>
              <a:t>Accessibility Successes in </a:t>
            </a:r>
            <a:r>
              <a:rPr lang="en-US" sz="3600" b="1" dirty="0" smtClean="0"/>
              <a:t>2019 – Design of Public Spaces / Facility Enhancements and Renovations (Continued)</a:t>
            </a:r>
            <a:endParaRPr lang="en-US" sz="3600" b="1" dirty="0"/>
          </a:p>
        </p:txBody>
      </p:sp>
      <p:sp>
        <p:nvSpPr>
          <p:cNvPr id="3" name="Content Placeholder 2"/>
          <p:cNvSpPr>
            <a:spLocks noGrp="1"/>
          </p:cNvSpPr>
          <p:nvPr>
            <p:ph idx="1"/>
          </p:nvPr>
        </p:nvSpPr>
        <p:spPr>
          <a:xfrm>
            <a:off x="838200" y="1882346"/>
            <a:ext cx="10515600" cy="3974757"/>
          </a:xfrm>
        </p:spPr>
        <p:txBody>
          <a:bodyPr>
            <a:normAutofit fontScale="92500" lnSpcReduction="10000"/>
          </a:bodyPr>
          <a:lstStyle/>
          <a:p>
            <a:pPr>
              <a:buFont typeface="Wingdings" panose="05000000000000000000" pitchFamily="2" charset="2"/>
              <a:buChar char="ü"/>
            </a:pPr>
            <a:r>
              <a:rPr lang="en-US" sz="2400" dirty="0" smtClean="0"/>
              <a:t>Completion </a:t>
            </a:r>
            <a:r>
              <a:rPr lang="en-US" sz="2400" dirty="0"/>
              <a:t>of the new Cayuga Library &amp; Heritage Centre which includes accessible service counters, automatic door openers, a fully accessible washroom and accessible wayfinding signage</a:t>
            </a:r>
            <a:r>
              <a:rPr lang="en-US" sz="2400" dirty="0" smtClean="0"/>
              <a:t>.</a:t>
            </a:r>
            <a:endParaRPr lang="en-US" sz="2400" dirty="0" smtClean="0"/>
          </a:p>
          <a:p>
            <a:pPr>
              <a:buFont typeface="Wingdings" panose="05000000000000000000" pitchFamily="2" charset="2"/>
              <a:buChar char="ü"/>
            </a:pPr>
            <a:r>
              <a:rPr lang="en-US" sz="2400" dirty="0" smtClean="0"/>
              <a:t>The </a:t>
            </a:r>
            <a:r>
              <a:rPr lang="en-US" sz="2400" dirty="0" smtClean="0"/>
              <a:t>Accessibility Advisory Committee provided comments on the renovation or new construction of the following County facilities:</a:t>
            </a:r>
          </a:p>
          <a:p>
            <a:pPr lvl="1"/>
            <a:r>
              <a:rPr lang="en-US" dirty="0" smtClean="0"/>
              <a:t>Haldimand County Caledonia Centre – office space altered to create an accessible counter and washroom.</a:t>
            </a:r>
          </a:p>
          <a:p>
            <a:pPr lvl="1"/>
            <a:r>
              <a:rPr lang="en-US" dirty="0" smtClean="0"/>
              <a:t>Haldimand County Administration Building – accessible wayfinding signage to be installed that includes </a:t>
            </a:r>
            <a:r>
              <a:rPr lang="en-US" dirty="0" err="1" smtClean="0"/>
              <a:t>colour</a:t>
            </a:r>
            <a:r>
              <a:rPr lang="en-US" dirty="0" smtClean="0"/>
              <a:t> contrasting and tactile signage.</a:t>
            </a:r>
          </a:p>
          <a:p>
            <a:pPr lvl="1"/>
            <a:r>
              <a:rPr lang="en-US" dirty="0" smtClean="0"/>
              <a:t>Townsend Lions Washrooms - added an accessible washroom in an existing facility.</a:t>
            </a:r>
          </a:p>
          <a:p>
            <a:pPr lvl="1"/>
            <a:r>
              <a:rPr lang="en-US" dirty="0"/>
              <a:t>Wilson Macdonald Museum </a:t>
            </a:r>
            <a:r>
              <a:rPr lang="en-US" dirty="0" smtClean="0"/>
              <a:t>Washroom - created </a:t>
            </a:r>
            <a:r>
              <a:rPr lang="en-US" dirty="0"/>
              <a:t>an accessible washroom in the existing facility</a:t>
            </a:r>
          </a:p>
          <a:p>
            <a:pPr marL="457200" lvl="1" indent="0">
              <a:buNone/>
            </a:pPr>
            <a:endParaRPr lang="en-US" dirty="0"/>
          </a:p>
          <a:p>
            <a:pPr marL="0" indent="0">
              <a:buNone/>
            </a:pPr>
            <a:endParaRPr lang="en-US" sz="2400" dirty="0" smtClean="0"/>
          </a:p>
          <a:p>
            <a:pPr marL="0" indent="0">
              <a:buNone/>
            </a:pPr>
            <a:endParaRPr lang="en-US" sz="2400" dirty="0" smtClean="0"/>
          </a:p>
          <a:p>
            <a:pPr>
              <a:buFont typeface="Wingdings" panose="05000000000000000000" pitchFamily="2" charset="2"/>
              <a:buChar char="ü"/>
            </a:pPr>
            <a:endParaRPr lang="en-US" sz="2400" dirty="0"/>
          </a:p>
          <a:p>
            <a:pPr marL="0" indent="0">
              <a:buNone/>
            </a:pPr>
            <a:endParaRPr lang="en-US" sz="2400" b="1" dirty="0"/>
          </a:p>
        </p:txBody>
      </p:sp>
    </p:spTree>
    <p:extLst>
      <p:ext uri="{BB962C8B-B14F-4D97-AF65-F5344CB8AC3E}">
        <p14:creationId xmlns:p14="http://schemas.microsoft.com/office/powerpoint/2010/main" val="15451530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60021"/>
          </a:xfrm>
        </p:spPr>
        <p:txBody>
          <a:bodyPr>
            <a:normAutofit/>
          </a:bodyPr>
          <a:lstStyle/>
          <a:p>
            <a:r>
              <a:rPr lang="en-US" sz="3600" b="1" dirty="0" smtClean="0"/>
              <a:t>Accessibility Successes in </a:t>
            </a:r>
            <a:r>
              <a:rPr lang="en-US" sz="3600" b="1" dirty="0" smtClean="0"/>
              <a:t>2019 - Employment</a:t>
            </a:r>
            <a:endParaRPr lang="en-US" sz="3600" b="1" dirty="0"/>
          </a:p>
        </p:txBody>
      </p:sp>
      <p:sp>
        <p:nvSpPr>
          <p:cNvPr id="3" name="Content Placeholder 2"/>
          <p:cNvSpPr>
            <a:spLocks noGrp="1"/>
          </p:cNvSpPr>
          <p:nvPr>
            <p:ph idx="1"/>
          </p:nvPr>
        </p:nvSpPr>
        <p:spPr>
          <a:xfrm>
            <a:off x="838200" y="1425147"/>
            <a:ext cx="10515600" cy="4357816"/>
          </a:xfrm>
        </p:spPr>
        <p:txBody>
          <a:bodyPr>
            <a:normAutofit/>
          </a:bodyPr>
          <a:lstStyle/>
          <a:p>
            <a:pPr>
              <a:buFont typeface="Wingdings" panose="05000000000000000000" pitchFamily="2" charset="2"/>
              <a:buChar char="ü"/>
            </a:pPr>
            <a:r>
              <a:rPr lang="en-US" sz="2400" dirty="0" smtClean="0"/>
              <a:t>Continue </a:t>
            </a:r>
            <a:r>
              <a:rPr lang="en-US" sz="2400" dirty="0" smtClean="0"/>
              <a:t>to notify the public about the availability of accommodation for applicants with disabilities in the recruitment process. </a:t>
            </a:r>
          </a:p>
          <a:p>
            <a:pPr>
              <a:buFont typeface="Wingdings" panose="05000000000000000000" pitchFamily="2" charset="2"/>
              <a:buChar char="ü"/>
            </a:pPr>
            <a:r>
              <a:rPr lang="en-US" sz="2400" dirty="0" smtClean="0"/>
              <a:t>Acknowledgement statement on job applications includes statement of availability of accessibility accommodations in recruitment process. </a:t>
            </a:r>
          </a:p>
          <a:p>
            <a:pPr>
              <a:buFont typeface="Wingdings" panose="05000000000000000000" pitchFamily="2" charset="2"/>
              <a:buChar char="ü"/>
            </a:pPr>
            <a:r>
              <a:rPr lang="en-US" sz="2400" dirty="0" smtClean="0"/>
              <a:t>Continue to notify candidates for employment of the availability of accessibility accommodations when contacted for an interview or assessment. </a:t>
            </a:r>
          </a:p>
          <a:p>
            <a:pPr>
              <a:buFont typeface="Wingdings" panose="05000000000000000000" pitchFamily="2" charset="2"/>
              <a:buChar char="ü"/>
            </a:pPr>
            <a:r>
              <a:rPr lang="en-US" sz="2400" dirty="0" smtClean="0"/>
              <a:t>Offered support to employees who require temporary or permanent work accommodation and maintain a return to work employment accommodation program. </a:t>
            </a:r>
          </a:p>
          <a:p>
            <a:pPr>
              <a:buFont typeface="Wingdings" panose="05000000000000000000" pitchFamily="2" charset="2"/>
              <a:buChar char="ü"/>
            </a:pPr>
            <a:r>
              <a:rPr lang="en-US" sz="2400" dirty="0" smtClean="0"/>
              <a:t>Continue to inform new employees of policies and procedures to support employees with disabilities during on-boarding and orientation.</a:t>
            </a:r>
          </a:p>
          <a:p>
            <a:pPr marL="0" indent="0">
              <a:buNone/>
            </a:pPr>
            <a:endParaRPr lang="en-US" sz="2400" b="1" dirty="0"/>
          </a:p>
        </p:txBody>
      </p:sp>
    </p:spTree>
    <p:extLst>
      <p:ext uri="{BB962C8B-B14F-4D97-AF65-F5344CB8AC3E}">
        <p14:creationId xmlns:p14="http://schemas.microsoft.com/office/powerpoint/2010/main" val="10098724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60021"/>
          </a:xfrm>
        </p:spPr>
        <p:txBody>
          <a:bodyPr>
            <a:normAutofit/>
          </a:bodyPr>
          <a:lstStyle/>
          <a:p>
            <a:r>
              <a:rPr lang="en-US" sz="3600" b="1" dirty="0" smtClean="0"/>
              <a:t>Accessibility Successes in </a:t>
            </a:r>
            <a:r>
              <a:rPr lang="en-US" sz="3600" b="1" dirty="0" smtClean="0"/>
              <a:t>2019 - Transportation</a:t>
            </a:r>
            <a:endParaRPr lang="en-US" sz="3600" b="1" dirty="0"/>
          </a:p>
        </p:txBody>
      </p:sp>
      <p:sp>
        <p:nvSpPr>
          <p:cNvPr id="3" name="Content Placeholder 2"/>
          <p:cNvSpPr>
            <a:spLocks noGrp="1"/>
          </p:cNvSpPr>
          <p:nvPr>
            <p:ph idx="1"/>
          </p:nvPr>
        </p:nvSpPr>
        <p:spPr>
          <a:xfrm>
            <a:off x="838200" y="1235676"/>
            <a:ext cx="10515600" cy="4460789"/>
          </a:xfrm>
        </p:spPr>
        <p:txBody>
          <a:bodyPr>
            <a:normAutofit/>
          </a:bodyPr>
          <a:lstStyle/>
          <a:p>
            <a:pPr>
              <a:buFont typeface="Wingdings" panose="05000000000000000000" pitchFamily="2" charset="2"/>
              <a:buChar char="ü"/>
            </a:pPr>
            <a:r>
              <a:rPr lang="en-US" sz="2400" dirty="0" smtClean="0"/>
              <a:t>In </a:t>
            </a:r>
            <a:r>
              <a:rPr lang="en-US" sz="2400" dirty="0" smtClean="0"/>
              <a:t>the absence of public transit, continued to communicate and advise private transportation companies (Taxicab </a:t>
            </a:r>
            <a:r>
              <a:rPr lang="en-US" sz="2400" dirty="0"/>
              <a:t>O</a:t>
            </a:r>
            <a:r>
              <a:rPr lang="en-US" sz="2400" dirty="0" smtClean="0"/>
              <a:t>perators and Drivers) on the requirements of the Transportation Standard including fare restrictions and the posting of vehicle registration and identification information.</a:t>
            </a:r>
          </a:p>
          <a:p>
            <a:pPr>
              <a:buFont typeface="Wingdings" panose="05000000000000000000" pitchFamily="2" charset="2"/>
              <a:buChar char="ü"/>
            </a:pPr>
            <a:r>
              <a:rPr lang="en-US" sz="2400" dirty="0" smtClean="0"/>
              <a:t>Monitored Taxi industry and ensured compliance with Accessible Taxicab requirements.</a:t>
            </a:r>
          </a:p>
          <a:p>
            <a:pPr>
              <a:buFont typeface="Wingdings" panose="05000000000000000000" pitchFamily="2" charset="2"/>
              <a:buChar char="ü"/>
            </a:pPr>
            <a:r>
              <a:rPr lang="en-US" sz="2400" dirty="0" smtClean="0"/>
              <a:t>Ensured Accessible Taxicabs meet all safety requirements stipulated through the County’s Hired Vehicle Licensing By-law.</a:t>
            </a:r>
          </a:p>
          <a:p>
            <a:pPr>
              <a:buFont typeface="Wingdings" panose="05000000000000000000" pitchFamily="2" charset="2"/>
              <a:buChar char="ü"/>
            </a:pPr>
            <a:r>
              <a:rPr lang="en-US" sz="2400" dirty="0" smtClean="0"/>
              <a:t>Continued to ensure every licensed driver of an Accessible Taxicab notifies passengers upon arrival, offers such assistance as the passenger requires, and properly and safely handles passenger mobility aids.</a:t>
            </a:r>
            <a:endParaRPr lang="en-US" sz="2400" dirty="0"/>
          </a:p>
        </p:txBody>
      </p:sp>
    </p:spTree>
    <p:extLst>
      <p:ext uri="{BB962C8B-B14F-4D97-AF65-F5344CB8AC3E}">
        <p14:creationId xmlns:p14="http://schemas.microsoft.com/office/powerpoint/2010/main" val="34447722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60021"/>
          </a:xfrm>
        </p:spPr>
        <p:txBody>
          <a:bodyPr>
            <a:normAutofit/>
          </a:bodyPr>
          <a:lstStyle/>
          <a:p>
            <a:r>
              <a:rPr lang="en-US" sz="3600" b="1" dirty="0" smtClean="0"/>
              <a:t>2020 Goals and Next Steps </a:t>
            </a:r>
            <a:endParaRPr lang="en-US" sz="3600" b="1" dirty="0"/>
          </a:p>
        </p:txBody>
      </p:sp>
      <p:sp>
        <p:nvSpPr>
          <p:cNvPr id="3" name="Content Placeholder 2"/>
          <p:cNvSpPr>
            <a:spLocks noGrp="1"/>
          </p:cNvSpPr>
          <p:nvPr>
            <p:ph idx="1"/>
          </p:nvPr>
        </p:nvSpPr>
        <p:spPr>
          <a:xfrm>
            <a:off x="838200" y="1235676"/>
            <a:ext cx="10515600" cy="4941287"/>
          </a:xfrm>
        </p:spPr>
        <p:txBody>
          <a:bodyPr>
            <a:normAutofit/>
          </a:bodyPr>
          <a:lstStyle/>
          <a:p>
            <a:pPr>
              <a:buFont typeface="Wingdings" panose="05000000000000000000" pitchFamily="2" charset="2"/>
              <a:buChar char="ü"/>
            </a:pPr>
            <a:r>
              <a:rPr lang="en-US" sz="2400" dirty="0" smtClean="0"/>
              <a:t>Review, update and obtain Council adoption of Accessibility Design Guidelines for the County facilities. </a:t>
            </a:r>
          </a:p>
          <a:p>
            <a:pPr>
              <a:buFont typeface="Wingdings" panose="05000000000000000000" pitchFamily="2" charset="2"/>
              <a:buChar char="ü"/>
            </a:pPr>
            <a:r>
              <a:rPr lang="en-US" sz="2400" dirty="0" smtClean="0"/>
              <a:t>Undertake a comprehensive review of the County’s 2017-2022 Accessibility Plan and update where appropriate based on changes stemming from the County reorganization in 2018.</a:t>
            </a:r>
          </a:p>
          <a:p>
            <a:pPr>
              <a:buFont typeface="Wingdings" panose="05000000000000000000" pitchFamily="2" charset="2"/>
              <a:buChar char="ü"/>
            </a:pPr>
            <a:r>
              <a:rPr lang="en-US" sz="2400" dirty="0" smtClean="0"/>
              <a:t>Work with Emergency Services staff to ensure emergency preparedness and response policies provide for the safety of persons with disabilities and make these policies available to the public and provide in an accessible format, upon request. </a:t>
            </a:r>
          </a:p>
          <a:p>
            <a:pPr>
              <a:buFont typeface="Wingdings" panose="05000000000000000000" pitchFamily="2" charset="2"/>
              <a:buChar char="ü"/>
            </a:pPr>
            <a:r>
              <a:rPr lang="en-US" sz="2400" dirty="0" smtClean="0"/>
              <a:t>Provide input into the Accessibility Consultation requirements as part of the Parks Master Plan development.</a:t>
            </a:r>
          </a:p>
          <a:p>
            <a:pPr>
              <a:buFont typeface="Wingdings" panose="05000000000000000000" pitchFamily="2" charset="2"/>
              <a:buChar char="ü"/>
            </a:pPr>
            <a:endParaRPr lang="en-US" sz="2400" dirty="0" smtClean="0"/>
          </a:p>
          <a:p>
            <a:pPr>
              <a:buFont typeface="Wingdings" panose="05000000000000000000" pitchFamily="2" charset="2"/>
              <a:buChar char="ü"/>
            </a:pPr>
            <a:endParaRPr lang="en-US" sz="2400" dirty="0" smtClean="0"/>
          </a:p>
          <a:p>
            <a:pPr>
              <a:buFont typeface="Wingdings" panose="05000000000000000000" pitchFamily="2" charset="2"/>
              <a:buChar char="ü"/>
            </a:pPr>
            <a:endParaRPr lang="en-US" sz="2400" b="1" dirty="0" smtClean="0"/>
          </a:p>
          <a:p>
            <a:pPr marL="0" indent="0">
              <a:buNone/>
            </a:pPr>
            <a:endParaRPr lang="en-US" sz="2400" b="1" dirty="0" smtClean="0"/>
          </a:p>
        </p:txBody>
      </p:sp>
    </p:spTree>
    <p:extLst>
      <p:ext uri="{BB962C8B-B14F-4D97-AF65-F5344CB8AC3E}">
        <p14:creationId xmlns:p14="http://schemas.microsoft.com/office/powerpoint/2010/main" val="19287600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60021"/>
          </a:xfrm>
        </p:spPr>
        <p:txBody>
          <a:bodyPr>
            <a:normAutofit/>
          </a:bodyPr>
          <a:lstStyle/>
          <a:p>
            <a:r>
              <a:rPr lang="en-US" sz="3600" b="1" dirty="0" smtClean="0"/>
              <a:t>2020 Goals and Next Steps</a:t>
            </a:r>
            <a:endParaRPr lang="en-US" sz="3600" b="1" dirty="0"/>
          </a:p>
        </p:txBody>
      </p:sp>
      <p:sp>
        <p:nvSpPr>
          <p:cNvPr id="3" name="Content Placeholder 2"/>
          <p:cNvSpPr>
            <a:spLocks noGrp="1"/>
          </p:cNvSpPr>
          <p:nvPr>
            <p:ph idx="1"/>
          </p:nvPr>
        </p:nvSpPr>
        <p:spPr>
          <a:xfrm>
            <a:off x="838200" y="1235676"/>
            <a:ext cx="10515600" cy="4941287"/>
          </a:xfrm>
        </p:spPr>
        <p:txBody>
          <a:bodyPr>
            <a:normAutofit/>
          </a:bodyPr>
          <a:lstStyle/>
          <a:p>
            <a:pPr>
              <a:buFont typeface="Wingdings" panose="05000000000000000000" pitchFamily="2" charset="2"/>
              <a:buChar char="ü"/>
            </a:pPr>
            <a:r>
              <a:rPr lang="en-US" sz="2400" dirty="0" smtClean="0"/>
              <a:t>Continue to consult with the County’s Accessibility Advisory Committee on various capital projects and changes to existing services.</a:t>
            </a:r>
          </a:p>
          <a:p>
            <a:pPr>
              <a:buFont typeface="Wingdings" panose="05000000000000000000" pitchFamily="2" charset="2"/>
              <a:buChar char="ü"/>
            </a:pPr>
            <a:r>
              <a:rPr lang="en-US" sz="2400" dirty="0" smtClean="0"/>
              <a:t>Continue to monitor and update existing accessibility policies, as appropriate. </a:t>
            </a:r>
          </a:p>
          <a:p>
            <a:pPr>
              <a:buFont typeface="Wingdings" panose="05000000000000000000" pitchFamily="2" charset="2"/>
              <a:buChar char="ü"/>
            </a:pPr>
            <a:r>
              <a:rPr lang="en-US" sz="2400" dirty="0" smtClean="0"/>
              <a:t>Continue to review customer feedback and make changes, where appropriate.</a:t>
            </a:r>
          </a:p>
          <a:p>
            <a:pPr>
              <a:buFont typeface="Wingdings" panose="05000000000000000000" pitchFamily="2" charset="2"/>
              <a:buChar char="ü"/>
            </a:pPr>
            <a:r>
              <a:rPr lang="en-US" sz="2400" dirty="0" smtClean="0"/>
              <a:t>Work with the Accessibility Advisory Committee to develop a public awareness campaign concerning service animals and accessible parking. </a:t>
            </a:r>
          </a:p>
          <a:p>
            <a:pPr>
              <a:buFont typeface="Wingdings" panose="05000000000000000000" pitchFamily="2" charset="2"/>
              <a:buChar char="ü"/>
            </a:pPr>
            <a:r>
              <a:rPr lang="en-US" sz="2400" dirty="0" smtClean="0"/>
              <a:t>Continue to keep abreast of accessibility issues, innovations and trends.</a:t>
            </a:r>
          </a:p>
          <a:p>
            <a:pPr>
              <a:buFont typeface="Wingdings" panose="05000000000000000000" pitchFamily="2" charset="2"/>
              <a:buChar char="ü"/>
            </a:pPr>
            <a:r>
              <a:rPr lang="en-US" sz="2400" dirty="0" smtClean="0"/>
              <a:t>Continue to develop accessible templates and create accessible documents, to improve access to information. </a:t>
            </a:r>
          </a:p>
          <a:p>
            <a:pPr>
              <a:buFont typeface="Wingdings" panose="05000000000000000000" pitchFamily="2" charset="2"/>
              <a:buChar char="ü"/>
            </a:pPr>
            <a:r>
              <a:rPr lang="en-US" sz="2400" dirty="0" smtClean="0"/>
              <a:t>Continue to consult the public, persons with disabilities and the Accessibility Advisory Committee</a:t>
            </a:r>
          </a:p>
          <a:p>
            <a:pPr marL="0" indent="0">
              <a:buNone/>
            </a:pPr>
            <a:endParaRPr lang="en-US" sz="2400" dirty="0" smtClean="0"/>
          </a:p>
          <a:p>
            <a:pPr>
              <a:buFont typeface="Wingdings" panose="05000000000000000000" pitchFamily="2" charset="2"/>
              <a:buChar char="ü"/>
            </a:pPr>
            <a:endParaRPr lang="en-US" sz="2400" dirty="0" smtClean="0"/>
          </a:p>
          <a:p>
            <a:pPr marL="0" indent="0">
              <a:buNone/>
            </a:pPr>
            <a:endParaRPr lang="en-US" sz="2400" dirty="0" smtClean="0"/>
          </a:p>
          <a:p>
            <a:pPr marL="0" indent="0">
              <a:buNone/>
            </a:pPr>
            <a:endParaRPr lang="en-US" sz="2400" dirty="0" smtClean="0"/>
          </a:p>
          <a:p>
            <a:pPr>
              <a:buFont typeface="Wingdings" panose="05000000000000000000" pitchFamily="2" charset="2"/>
              <a:buChar char="ü"/>
            </a:pPr>
            <a:endParaRPr lang="en-US" sz="2400" dirty="0" smtClean="0"/>
          </a:p>
          <a:p>
            <a:pPr>
              <a:buFont typeface="Wingdings" panose="05000000000000000000" pitchFamily="2" charset="2"/>
              <a:buChar char="ü"/>
            </a:pPr>
            <a:endParaRPr lang="en-US" sz="2400" b="1" dirty="0" smtClean="0"/>
          </a:p>
          <a:p>
            <a:pPr marL="0" indent="0">
              <a:buNone/>
            </a:pPr>
            <a:endParaRPr lang="en-US" sz="2400" b="1" dirty="0" smtClean="0"/>
          </a:p>
        </p:txBody>
      </p:sp>
    </p:spTree>
    <p:extLst>
      <p:ext uri="{BB962C8B-B14F-4D97-AF65-F5344CB8AC3E}">
        <p14:creationId xmlns:p14="http://schemas.microsoft.com/office/powerpoint/2010/main" val="36107048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Contact Information</a:t>
            </a:r>
            <a:endParaRPr lang="en-US" b="1" dirty="0"/>
          </a:p>
        </p:txBody>
      </p:sp>
      <p:sp>
        <p:nvSpPr>
          <p:cNvPr id="3" name="Content Placeholder 2"/>
          <p:cNvSpPr>
            <a:spLocks noGrp="1"/>
          </p:cNvSpPr>
          <p:nvPr>
            <p:ph idx="1"/>
          </p:nvPr>
        </p:nvSpPr>
        <p:spPr/>
        <p:txBody>
          <a:bodyPr>
            <a:normAutofit/>
          </a:bodyPr>
          <a:lstStyle/>
          <a:p>
            <a:pPr marL="0" indent="0">
              <a:buNone/>
            </a:pPr>
            <a:r>
              <a:rPr lang="en-US" sz="2400" dirty="0" smtClean="0"/>
              <a:t>For more information about accessibility initiatives within the County </a:t>
            </a:r>
            <a:r>
              <a:rPr lang="en-US" sz="2400" dirty="0" smtClean="0"/>
              <a:t>or to obtain a copy of this presentation in an alternative format, contact </a:t>
            </a:r>
            <a:r>
              <a:rPr lang="en-US" sz="2400" dirty="0" smtClean="0"/>
              <a:t>the County’s Deputy Clerk:</a:t>
            </a:r>
            <a:endParaRPr lang="en-US" sz="2400" dirty="0"/>
          </a:p>
          <a:p>
            <a:pPr marL="0" indent="0">
              <a:buNone/>
            </a:pPr>
            <a:r>
              <a:rPr lang="en-US" sz="2400" b="1" dirty="0" smtClean="0"/>
              <a:t>Phone: </a:t>
            </a:r>
            <a:r>
              <a:rPr lang="en-US" sz="2400" dirty="0" smtClean="0"/>
              <a:t>905-318-5932, ext. 6362</a:t>
            </a:r>
          </a:p>
          <a:p>
            <a:pPr marL="0" indent="0">
              <a:buNone/>
            </a:pPr>
            <a:r>
              <a:rPr lang="en-US" sz="2400" b="1" dirty="0" smtClean="0"/>
              <a:t>E-mail: </a:t>
            </a:r>
            <a:r>
              <a:rPr lang="en-US" sz="2400" dirty="0" smtClean="0">
                <a:hlinkClick r:id="rId2"/>
              </a:rPr>
              <a:t>accessibility@haldimandcounty.on.ca</a:t>
            </a:r>
            <a:endParaRPr lang="en-US" sz="2400" dirty="0" smtClean="0"/>
          </a:p>
          <a:p>
            <a:pPr marL="0" indent="0">
              <a:spcBef>
                <a:spcPts val="600"/>
              </a:spcBef>
              <a:buNone/>
            </a:pPr>
            <a:r>
              <a:rPr lang="en-US" sz="2400" b="1" dirty="0" smtClean="0"/>
              <a:t>Mail: 	</a:t>
            </a:r>
            <a:r>
              <a:rPr lang="en-US" sz="2400" dirty="0" smtClean="0"/>
              <a:t>Deputy Clerk / Accessibility Liaison </a:t>
            </a:r>
          </a:p>
          <a:p>
            <a:pPr marL="0" indent="0">
              <a:spcBef>
                <a:spcPts val="600"/>
              </a:spcBef>
              <a:buNone/>
            </a:pPr>
            <a:r>
              <a:rPr lang="en-US" sz="2400" dirty="0" smtClean="0"/>
              <a:t>	Citizen &amp; Legislative Services Division </a:t>
            </a:r>
          </a:p>
          <a:p>
            <a:pPr marL="0" indent="0">
              <a:spcBef>
                <a:spcPts val="600"/>
              </a:spcBef>
              <a:buNone/>
            </a:pPr>
            <a:r>
              <a:rPr lang="en-US" sz="2400" dirty="0" smtClean="0"/>
              <a:t>	Haldimand County Administration Building </a:t>
            </a:r>
          </a:p>
          <a:p>
            <a:pPr marL="0" indent="0">
              <a:spcBef>
                <a:spcPts val="600"/>
              </a:spcBef>
              <a:buNone/>
            </a:pPr>
            <a:r>
              <a:rPr lang="en-US" sz="2400" dirty="0" smtClean="0"/>
              <a:t>	53 Thorburn Street </a:t>
            </a:r>
          </a:p>
          <a:p>
            <a:pPr marL="0" indent="0">
              <a:spcBef>
                <a:spcPts val="600"/>
              </a:spcBef>
              <a:buNone/>
            </a:pPr>
            <a:r>
              <a:rPr lang="en-US" sz="2400" dirty="0" smtClean="0"/>
              <a:t>	Cayuga, ON  N0A 1E0</a:t>
            </a:r>
          </a:p>
        </p:txBody>
      </p:sp>
    </p:spTree>
    <p:extLst>
      <p:ext uri="{BB962C8B-B14F-4D97-AF65-F5344CB8AC3E}">
        <p14:creationId xmlns:p14="http://schemas.microsoft.com/office/powerpoint/2010/main" val="17212001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Feedback</a:t>
            </a:r>
            <a:endParaRPr lang="en-US" b="1" dirty="0"/>
          </a:p>
        </p:txBody>
      </p:sp>
      <p:sp>
        <p:nvSpPr>
          <p:cNvPr id="3" name="Content Placeholder 2"/>
          <p:cNvSpPr>
            <a:spLocks noGrp="1"/>
          </p:cNvSpPr>
          <p:nvPr>
            <p:ph idx="1"/>
          </p:nvPr>
        </p:nvSpPr>
        <p:spPr/>
        <p:txBody>
          <a:bodyPr>
            <a:normAutofit/>
          </a:bodyPr>
          <a:lstStyle/>
          <a:p>
            <a:pPr marL="0" indent="0">
              <a:buNone/>
            </a:pPr>
            <a:r>
              <a:rPr lang="en-US" sz="2400" dirty="0" smtClean="0"/>
              <a:t>Haldimand County invites public input to help identify barriers where changes need to be made to improve access to County facilities, goods and services.  Should a member of the public wish to provide general feedback, comments or suggestions on how to improve accessibility in the County, please contact the Deputy Clerk / Accessibility Staff Liaison. </a:t>
            </a:r>
            <a:endParaRPr lang="en-US" sz="2400" dirty="0"/>
          </a:p>
        </p:txBody>
      </p:sp>
    </p:spTree>
    <p:extLst>
      <p:ext uri="{BB962C8B-B14F-4D97-AF65-F5344CB8AC3E}">
        <p14:creationId xmlns:p14="http://schemas.microsoft.com/office/powerpoint/2010/main" val="26083060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Accessibility Status Report</a:t>
            </a:r>
            <a:endParaRPr lang="en-US" sz="3600" b="1" dirty="0"/>
          </a:p>
        </p:txBody>
      </p:sp>
      <p:sp>
        <p:nvSpPr>
          <p:cNvPr id="3" name="Content Placeholder 2"/>
          <p:cNvSpPr>
            <a:spLocks noGrp="1"/>
          </p:cNvSpPr>
          <p:nvPr>
            <p:ph idx="1"/>
          </p:nvPr>
        </p:nvSpPr>
        <p:spPr>
          <a:xfrm>
            <a:off x="838200" y="1393139"/>
            <a:ext cx="10515600" cy="4351338"/>
          </a:xfrm>
        </p:spPr>
        <p:txBody>
          <a:bodyPr/>
          <a:lstStyle/>
          <a:p>
            <a:pPr marL="0" indent="0">
              <a:buNone/>
            </a:pPr>
            <a:r>
              <a:rPr lang="en-US" sz="2400" dirty="0" smtClean="0"/>
              <a:t>This </a:t>
            </a:r>
            <a:r>
              <a:rPr lang="en-US" sz="2400" dirty="0"/>
              <a:t>Accessibility Status Report serves as an update on the progress towards meeting the planned initiatives listed in </a:t>
            </a:r>
            <a:r>
              <a:rPr lang="en-US" sz="2400" dirty="0" smtClean="0"/>
              <a:t>Haldimand </a:t>
            </a:r>
            <a:r>
              <a:rPr lang="en-US" sz="2400" dirty="0"/>
              <a:t>County’s 2017-2022 Accessibility Plan and </a:t>
            </a:r>
            <a:r>
              <a:rPr lang="en-US" sz="2400" dirty="0" smtClean="0"/>
              <a:t>implementation of </a:t>
            </a:r>
            <a:r>
              <a:rPr lang="en-US" sz="2400" dirty="0"/>
              <a:t>the </a:t>
            </a:r>
            <a:r>
              <a:rPr lang="en-US" sz="2400" dirty="0" smtClean="0"/>
              <a:t>Accessibility </a:t>
            </a:r>
            <a:r>
              <a:rPr lang="en-US" sz="2400" dirty="0"/>
              <a:t>for Ontarians with Disabilities Act, 2005 (AODA) and the Integrated Accessibility Standards Regulation (Ontario Regulation 191/11).  The 2019 Accessibility Compliance Report was submitted to the Government of Ontario in December 2019. </a:t>
            </a:r>
          </a:p>
          <a:p>
            <a:endParaRPr lang="en-US" dirty="0"/>
          </a:p>
        </p:txBody>
      </p:sp>
    </p:spTree>
    <p:extLst>
      <p:ext uri="{BB962C8B-B14F-4D97-AF65-F5344CB8AC3E}">
        <p14:creationId xmlns:p14="http://schemas.microsoft.com/office/powerpoint/2010/main" val="10057157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55435"/>
            <a:ext cx="10515600" cy="1325563"/>
          </a:xfrm>
        </p:spPr>
        <p:txBody>
          <a:bodyPr>
            <a:normAutofit/>
          </a:bodyPr>
          <a:lstStyle/>
          <a:p>
            <a:r>
              <a:rPr lang="en-US" sz="3600" b="1" dirty="0" smtClean="0"/>
              <a:t>Haldimand County’s Commitment to Accessibility Planning</a:t>
            </a:r>
            <a:endParaRPr lang="en-US" sz="3600" b="1" dirty="0"/>
          </a:p>
        </p:txBody>
      </p:sp>
      <p:sp>
        <p:nvSpPr>
          <p:cNvPr id="3" name="Content Placeholder 2"/>
          <p:cNvSpPr>
            <a:spLocks noGrp="1"/>
          </p:cNvSpPr>
          <p:nvPr>
            <p:ph idx="1"/>
          </p:nvPr>
        </p:nvSpPr>
        <p:spPr>
          <a:xfrm>
            <a:off x="838200" y="2080998"/>
            <a:ext cx="10515600" cy="4351338"/>
          </a:xfrm>
        </p:spPr>
        <p:txBody>
          <a:bodyPr/>
          <a:lstStyle/>
          <a:p>
            <a:pPr marL="0" indent="0">
              <a:buNone/>
            </a:pPr>
            <a:r>
              <a:rPr lang="en-US" sz="2400" dirty="0"/>
              <a:t>Through accessibility planning and with the advice of the County’s Accessibility Advisory Committee, Haldimand County will strategically identify, remove and prevent as many barriers as possible. </a:t>
            </a:r>
          </a:p>
          <a:p>
            <a:pPr marL="0" indent="0">
              <a:buNone/>
            </a:pPr>
            <a:r>
              <a:rPr lang="en-US" sz="2400" b="1" dirty="0"/>
              <a:t>Haldimand County Council is Committed </a:t>
            </a:r>
            <a:r>
              <a:rPr lang="en-US" sz="2400" b="1" dirty="0" smtClean="0"/>
              <a:t>to:</a:t>
            </a:r>
            <a:endParaRPr lang="en-US" sz="2400" dirty="0"/>
          </a:p>
          <a:p>
            <a:pPr lvl="0"/>
            <a:r>
              <a:rPr lang="en-US" sz="2400" dirty="0"/>
              <a:t>The continual improvement of access to all municipally owned facilities, premises and services for all those with disabilities.</a:t>
            </a:r>
          </a:p>
          <a:p>
            <a:pPr lvl="0"/>
            <a:r>
              <a:rPr lang="en-US" sz="2400" dirty="0"/>
              <a:t>The provision of quality services to all members of the community with or without disabilities.</a:t>
            </a:r>
          </a:p>
          <a:p>
            <a:endParaRPr lang="en-US" dirty="0"/>
          </a:p>
        </p:txBody>
      </p:sp>
    </p:spTree>
    <p:extLst>
      <p:ext uri="{BB962C8B-B14F-4D97-AF65-F5344CB8AC3E}">
        <p14:creationId xmlns:p14="http://schemas.microsoft.com/office/powerpoint/2010/main" val="29371537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Objectives of the 2017-2022 Accessibility Plan</a:t>
            </a:r>
            <a:endParaRPr lang="en-US" sz="3600" b="1" dirty="0"/>
          </a:p>
        </p:txBody>
      </p:sp>
      <p:sp>
        <p:nvSpPr>
          <p:cNvPr id="3" name="Content Placeholder 2"/>
          <p:cNvSpPr>
            <a:spLocks noGrp="1"/>
          </p:cNvSpPr>
          <p:nvPr>
            <p:ph idx="1"/>
          </p:nvPr>
        </p:nvSpPr>
        <p:spPr>
          <a:xfrm>
            <a:off x="838200" y="1496112"/>
            <a:ext cx="10515600" cy="4351338"/>
          </a:xfrm>
        </p:spPr>
        <p:txBody>
          <a:bodyPr>
            <a:normAutofit/>
          </a:bodyPr>
          <a:lstStyle/>
          <a:p>
            <a:pPr marL="0" indent="0">
              <a:buNone/>
            </a:pPr>
            <a:r>
              <a:rPr lang="en-US" sz="2400" dirty="0"/>
              <a:t>The Accessibility Plan describes the measures that Haldimand County will take in terms of the plan to identify, remove and prevent barriers for people with disabilities who utilize the goods, services and facilities of Haldimand County.</a:t>
            </a:r>
          </a:p>
          <a:p>
            <a:pPr marL="0" indent="0">
              <a:buNone/>
            </a:pPr>
            <a:r>
              <a:rPr lang="en-US" sz="2400" b="1" dirty="0"/>
              <a:t>The Plan:</a:t>
            </a:r>
          </a:p>
          <a:p>
            <a:pPr lvl="0"/>
            <a:r>
              <a:rPr lang="en-US" sz="2400" dirty="0"/>
              <a:t>Describes the process by which the County will identify, remove and prevent barriers to people with disabilities.</a:t>
            </a:r>
          </a:p>
          <a:p>
            <a:pPr lvl="0"/>
            <a:r>
              <a:rPr lang="en-US" sz="2400" dirty="0"/>
              <a:t>Review earlier efforts to remove and prevent barriers to people with disabilities. </a:t>
            </a:r>
          </a:p>
          <a:p>
            <a:pPr lvl="0"/>
            <a:r>
              <a:rPr lang="en-US" sz="2400" dirty="0"/>
              <a:t>Review the facilities, policies, programs, practices and services in the County to identify barrier to people with disabilities.</a:t>
            </a:r>
          </a:p>
          <a:p>
            <a:pPr lvl="0"/>
            <a:r>
              <a:rPr lang="en-US" sz="2400" dirty="0"/>
              <a:t>Describe the measures the County will take in terms of the plan to identify, remove and prevent barriers to people with disabilities. </a:t>
            </a:r>
          </a:p>
          <a:p>
            <a:pPr marL="0" indent="0">
              <a:buNone/>
            </a:pPr>
            <a:endParaRPr lang="en-US" dirty="0"/>
          </a:p>
        </p:txBody>
      </p:sp>
    </p:spTree>
    <p:extLst>
      <p:ext uri="{BB962C8B-B14F-4D97-AF65-F5344CB8AC3E}">
        <p14:creationId xmlns:p14="http://schemas.microsoft.com/office/powerpoint/2010/main" val="25734096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Accessibility Successes in 2019</a:t>
            </a:r>
            <a:endParaRPr lang="en-US" sz="3600" b="1" dirty="0"/>
          </a:p>
        </p:txBody>
      </p:sp>
      <p:sp>
        <p:nvSpPr>
          <p:cNvPr id="3" name="Content Placeholder 2"/>
          <p:cNvSpPr>
            <a:spLocks noGrp="1"/>
          </p:cNvSpPr>
          <p:nvPr>
            <p:ph idx="1"/>
          </p:nvPr>
        </p:nvSpPr>
        <p:spPr>
          <a:xfrm>
            <a:off x="838200" y="1371600"/>
            <a:ext cx="10515600" cy="4805363"/>
          </a:xfrm>
        </p:spPr>
        <p:txBody>
          <a:bodyPr>
            <a:normAutofit/>
          </a:bodyPr>
          <a:lstStyle/>
          <a:p>
            <a:pPr marL="0" indent="0">
              <a:buNone/>
            </a:pPr>
            <a:r>
              <a:rPr lang="en-US" sz="2400" b="1" dirty="0" smtClean="0"/>
              <a:t>General Initiatives</a:t>
            </a:r>
          </a:p>
          <a:p>
            <a:pPr>
              <a:buFont typeface="Wingdings" panose="05000000000000000000" pitchFamily="2" charset="2"/>
              <a:buChar char="ü"/>
            </a:pPr>
            <a:r>
              <a:rPr lang="en-US" sz="2400" dirty="0" smtClean="0"/>
              <a:t>Continued to implement the County’s multi-year Accessibility Plan, 2017-2022 which has been posted on the County’s website and is available in an accessible format, upon request. </a:t>
            </a:r>
          </a:p>
          <a:p>
            <a:pPr>
              <a:buFont typeface="Wingdings" panose="05000000000000000000" pitchFamily="2" charset="2"/>
              <a:buChar char="ü"/>
            </a:pPr>
            <a:r>
              <a:rPr lang="en-US" sz="2400" dirty="0" smtClean="0"/>
              <a:t>Filed 2019 Accessibility Compliance Report with the province.</a:t>
            </a:r>
          </a:p>
          <a:p>
            <a:pPr>
              <a:buFont typeface="Wingdings" panose="05000000000000000000" pitchFamily="2" charset="2"/>
              <a:buChar char="ü"/>
            </a:pPr>
            <a:r>
              <a:rPr lang="en-US" sz="2400" dirty="0" smtClean="0"/>
              <a:t>Prepared the Annual Status Report of measures set out in the multi-year accessibility plan, posted it on the County’s website and provided it in an accessible format, upon request. </a:t>
            </a:r>
          </a:p>
          <a:p>
            <a:pPr>
              <a:buFont typeface="Wingdings" panose="05000000000000000000" pitchFamily="2" charset="2"/>
              <a:buChar char="ü"/>
            </a:pPr>
            <a:r>
              <a:rPr lang="en-US" sz="2400" dirty="0" smtClean="0"/>
              <a:t>Accessibility policies and procedures posted on website and provided in an accessible format, upon request. </a:t>
            </a:r>
          </a:p>
          <a:p>
            <a:pPr>
              <a:buFont typeface="Wingdings" panose="05000000000000000000" pitchFamily="2" charset="2"/>
              <a:buChar char="ü"/>
            </a:pPr>
            <a:r>
              <a:rPr lang="en-US" sz="2400" dirty="0" smtClean="0"/>
              <a:t>Continued to implement purchasing policy, which requires suppliers and their staff to comply with the AODA when acquiring goods, services and facilities. </a:t>
            </a:r>
          </a:p>
          <a:p>
            <a:pPr marL="0" indent="0">
              <a:buNone/>
            </a:pPr>
            <a:endParaRPr lang="en-US" sz="2400" b="1" dirty="0" smtClean="0"/>
          </a:p>
          <a:p>
            <a:endParaRPr lang="en-US" sz="2400" b="1" dirty="0"/>
          </a:p>
          <a:p>
            <a:pPr marL="0" indent="0">
              <a:buNone/>
            </a:pPr>
            <a:endParaRPr lang="en-US" sz="2400" b="1" dirty="0"/>
          </a:p>
          <a:p>
            <a:pPr marL="0" indent="0">
              <a:buNone/>
            </a:pPr>
            <a:endParaRPr lang="en-US" sz="2400" b="1" dirty="0"/>
          </a:p>
        </p:txBody>
      </p:sp>
    </p:spTree>
    <p:extLst>
      <p:ext uri="{BB962C8B-B14F-4D97-AF65-F5344CB8AC3E}">
        <p14:creationId xmlns:p14="http://schemas.microsoft.com/office/powerpoint/2010/main" val="807159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Accessibility Successes in </a:t>
            </a:r>
            <a:r>
              <a:rPr lang="en-US" sz="3600" b="1" dirty="0" smtClean="0"/>
              <a:t>2019 – Customer Service</a:t>
            </a:r>
            <a:endParaRPr lang="en-US" sz="3600" b="1" dirty="0"/>
          </a:p>
        </p:txBody>
      </p:sp>
      <p:sp>
        <p:nvSpPr>
          <p:cNvPr id="3" name="Content Placeholder 2"/>
          <p:cNvSpPr>
            <a:spLocks noGrp="1"/>
          </p:cNvSpPr>
          <p:nvPr>
            <p:ph idx="1"/>
          </p:nvPr>
        </p:nvSpPr>
        <p:spPr>
          <a:xfrm>
            <a:off x="838200" y="1425146"/>
            <a:ext cx="10515600" cy="4751817"/>
          </a:xfrm>
        </p:spPr>
        <p:txBody>
          <a:bodyPr>
            <a:normAutofit/>
          </a:bodyPr>
          <a:lstStyle/>
          <a:p>
            <a:pPr>
              <a:buFont typeface="Wingdings" panose="05000000000000000000" pitchFamily="2" charset="2"/>
              <a:buChar char="ü"/>
            </a:pPr>
            <a:r>
              <a:rPr lang="en-US" sz="2400" dirty="0" smtClean="0"/>
              <a:t>Service </a:t>
            </a:r>
            <a:r>
              <a:rPr lang="en-US" sz="2400" dirty="0" smtClean="0"/>
              <a:t>disruption notices were posted at affected facilities, on the County’s website and communicated through social media channels.</a:t>
            </a:r>
          </a:p>
          <a:p>
            <a:pPr>
              <a:buFont typeface="Wingdings" panose="05000000000000000000" pitchFamily="2" charset="2"/>
              <a:buChar char="ü"/>
            </a:pPr>
            <a:r>
              <a:rPr lang="en-US" sz="2400" dirty="0" smtClean="0"/>
              <a:t>Provided alternative facilities or services where possible.</a:t>
            </a:r>
          </a:p>
          <a:p>
            <a:pPr>
              <a:buFont typeface="Wingdings" panose="05000000000000000000" pitchFamily="2" charset="2"/>
              <a:buChar char="ü"/>
            </a:pPr>
            <a:r>
              <a:rPr lang="en-US" sz="2400" dirty="0" smtClean="0"/>
              <a:t>The comprehensive Accessible Customer Service Policy has been posted on the County’s website and provided in an accessible format, upon request.  </a:t>
            </a:r>
          </a:p>
          <a:p>
            <a:pPr>
              <a:buFont typeface="Wingdings" panose="05000000000000000000" pitchFamily="2" charset="2"/>
              <a:buChar char="ü"/>
            </a:pPr>
            <a:r>
              <a:rPr lang="en-US" sz="2400" dirty="0" smtClean="0"/>
              <a:t>Continued to raise awareness about accessibility through the Fall/Winter and Spring/Summer Community Guides distributed to all residents. </a:t>
            </a:r>
          </a:p>
          <a:p>
            <a:pPr>
              <a:buFont typeface="Wingdings" panose="05000000000000000000" pitchFamily="2" charset="2"/>
              <a:buChar char="ü"/>
            </a:pPr>
            <a:r>
              <a:rPr lang="en-US" sz="2400" dirty="0" smtClean="0"/>
              <a:t>Provided on-going training to Accessibility Advisory Committee Members, volunteers and new staff.  </a:t>
            </a:r>
          </a:p>
          <a:p>
            <a:endParaRPr lang="en-US" sz="2400" b="1" dirty="0"/>
          </a:p>
          <a:p>
            <a:pPr marL="0" indent="0">
              <a:buNone/>
            </a:pPr>
            <a:endParaRPr lang="en-US" sz="2400" b="1" dirty="0"/>
          </a:p>
          <a:p>
            <a:pPr marL="0" indent="0">
              <a:buNone/>
            </a:pPr>
            <a:endParaRPr lang="en-US" sz="2400" b="1" dirty="0"/>
          </a:p>
        </p:txBody>
      </p:sp>
    </p:spTree>
    <p:extLst>
      <p:ext uri="{BB962C8B-B14F-4D97-AF65-F5344CB8AC3E}">
        <p14:creationId xmlns:p14="http://schemas.microsoft.com/office/powerpoint/2010/main" val="17863066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8120"/>
            <a:ext cx="10515600" cy="1325563"/>
          </a:xfrm>
        </p:spPr>
        <p:txBody>
          <a:bodyPr>
            <a:normAutofit/>
          </a:bodyPr>
          <a:lstStyle/>
          <a:p>
            <a:r>
              <a:rPr lang="en-US" sz="3600" b="1" dirty="0" smtClean="0"/>
              <a:t>Accessibility Successes in </a:t>
            </a:r>
            <a:r>
              <a:rPr lang="en-US" sz="3600" b="1" dirty="0" smtClean="0"/>
              <a:t>2019 – Information and Communications</a:t>
            </a:r>
            <a:endParaRPr lang="en-US" sz="3600" b="1" dirty="0"/>
          </a:p>
        </p:txBody>
      </p:sp>
      <p:sp>
        <p:nvSpPr>
          <p:cNvPr id="3" name="Content Placeholder 2"/>
          <p:cNvSpPr>
            <a:spLocks noGrp="1"/>
          </p:cNvSpPr>
          <p:nvPr>
            <p:ph idx="1"/>
          </p:nvPr>
        </p:nvSpPr>
        <p:spPr>
          <a:xfrm>
            <a:off x="838200" y="1425146"/>
            <a:ext cx="10515600" cy="4751817"/>
          </a:xfrm>
        </p:spPr>
        <p:txBody>
          <a:bodyPr>
            <a:normAutofit/>
          </a:bodyPr>
          <a:lstStyle/>
          <a:p>
            <a:pPr>
              <a:buFont typeface="Wingdings" panose="05000000000000000000" pitchFamily="2" charset="2"/>
              <a:buChar char="ü"/>
            </a:pPr>
            <a:endParaRPr lang="en-US" sz="2400" dirty="0" smtClean="0"/>
          </a:p>
          <a:p>
            <a:pPr>
              <a:buFont typeface="Wingdings" panose="05000000000000000000" pitchFamily="2" charset="2"/>
              <a:buChar char="ü"/>
            </a:pPr>
            <a:r>
              <a:rPr lang="en-US" sz="2400" dirty="0" smtClean="0"/>
              <a:t>Training </a:t>
            </a:r>
            <a:r>
              <a:rPr lang="en-US" sz="2400" dirty="0" smtClean="0"/>
              <a:t>on the creation of accessible documents was provided to numerous staff.</a:t>
            </a:r>
          </a:p>
          <a:p>
            <a:pPr>
              <a:buFont typeface="Wingdings" panose="05000000000000000000" pitchFamily="2" charset="2"/>
              <a:buChar char="ü"/>
            </a:pPr>
            <a:r>
              <a:rPr lang="en-US" sz="2400" dirty="0" smtClean="0"/>
              <a:t>Several forms and documents on the Haldimand County website were updated to be fillable accessible PDF’s. </a:t>
            </a:r>
          </a:p>
          <a:p>
            <a:pPr>
              <a:buFont typeface="Wingdings" panose="05000000000000000000" pitchFamily="2" charset="2"/>
              <a:buChar char="ü"/>
            </a:pPr>
            <a:r>
              <a:rPr lang="en-US" sz="2400" dirty="0" smtClean="0"/>
              <a:t>Continue to receive and follow up on feedback in regards to our goods, services and facilities. </a:t>
            </a:r>
          </a:p>
          <a:p>
            <a:pPr>
              <a:buFont typeface="Wingdings" panose="05000000000000000000" pitchFamily="2" charset="2"/>
              <a:buChar char="ü"/>
            </a:pPr>
            <a:r>
              <a:rPr lang="en-US" sz="2400" dirty="0" smtClean="0"/>
              <a:t>Continue to ensure processes for receiving and responding to feedback are accessible for persons with disabilities by providing/arranging for accessible formats and communications supports, upon request. </a:t>
            </a:r>
          </a:p>
          <a:p>
            <a:pPr>
              <a:buFont typeface="Wingdings" panose="05000000000000000000" pitchFamily="2" charset="2"/>
              <a:buChar char="ü"/>
            </a:pPr>
            <a:r>
              <a:rPr lang="en-US" sz="2400" dirty="0" smtClean="0"/>
              <a:t>Completed the redesign of the County’s website to meet the WCAG 2.0 Level A standard for accessibility. </a:t>
            </a:r>
            <a:endParaRPr lang="en-US" sz="2400" dirty="0"/>
          </a:p>
          <a:p>
            <a:pPr marL="0" indent="0">
              <a:buNone/>
            </a:pPr>
            <a:endParaRPr lang="en-US" sz="2400" b="1" dirty="0"/>
          </a:p>
          <a:p>
            <a:pPr marL="0" indent="0">
              <a:buNone/>
            </a:pPr>
            <a:endParaRPr lang="en-US" sz="2400" b="1" dirty="0"/>
          </a:p>
        </p:txBody>
      </p:sp>
    </p:spTree>
    <p:extLst>
      <p:ext uri="{BB962C8B-B14F-4D97-AF65-F5344CB8AC3E}">
        <p14:creationId xmlns:p14="http://schemas.microsoft.com/office/powerpoint/2010/main" val="653243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1498"/>
            <a:ext cx="10515600" cy="1325563"/>
          </a:xfrm>
        </p:spPr>
        <p:txBody>
          <a:bodyPr>
            <a:normAutofit/>
          </a:bodyPr>
          <a:lstStyle/>
          <a:p>
            <a:r>
              <a:rPr lang="en-US" sz="3600" b="1" dirty="0" smtClean="0"/>
              <a:t>Accessibility Successes in </a:t>
            </a:r>
            <a:r>
              <a:rPr lang="en-US" sz="3600" b="1" dirty="0" smtClean="0"/>
              <a:t>2019 – Design of Public Spaces / Sidewalks</a:t>
            </a:r>
            <a:endParaRPr lang="en-US" sz="3600" b="1" dirty="0"/>
          </a:p>
        </p:txBody>
      </p:sp>
      <p:sp>
        <p:nvSpPr>
          <p:cNvPr id="3" name="Content Placeholder 2"/>
          <p:cNvSpPr>
            <a:spLocks noGrp="1"/>
          </p:cNvSpPr>
          <p:nvPr>
            <p:ph idx="1"/>
          </p:nvPr>
        </p:nvSpPr>
        <p:spPr>
          <a:xfrm>
            <a:off x="838200" y="1907061"/>
            <a:ext cx="10515600" cy="3678194"/>
          </a:xfrm>
        </p:spPr>
        <p:txBody>
          <a:bodyPr>
            <a:normAutofit/>
          </a:bodyPr>
          <a:lstStyle/>
          <a:p>
            <a:pPr>
              <a:buFont typeface="Wingdings" panose="05000000000000000000" pitchFamily="2" charset="2"/>
              <a:buChar char="ü"/>
            </a:pPr>
            <a:r>
              <a:rPr lang="en-US" sz="2400" dirty="0" smtClean="0"/>
              <a:t>New </a:t>
            </a:r>
            <a:r>
              <a:rPr lang="en-US" sz="2400" dirty="0" smtClean="0"/>
              <a:t>sidewalks were updated to accessible standards (1.5 m width increased to 1.8 m) and tactile warning plates were installed at cross walks as part of the following projects:</a:t>
            </a:r>
          </a:p>
          <a:p>
            <a:pPr lvl="1"/>
            <a:r>
              <a:rPr lang="en-US" dirty="0" smtClean="0"/>
              <a:t>Alder Street Reconstruction – John Street to West Street (</a:t>
            </a:r>
            <a:r>
              <a:rPr lang="en-US" dirty="0" err="1" smtClean="0"/>
              <a:t>Dunnville</a:t>
            </a:r>
            <a:r>
              <a:rPr lang="en-US" dirty="0" smtClean="0"/>
              <a:t>)</a:t>
            </a:r>
          </a:p>
          <a:p>
            <a:pPr lvl="1"/>
            <a:r>
              <a:rPr lang="en-US" dirty="0" smtClean="0"/>
              <a:t>Argyle Street Resurfacing – Grand River Bridge to </a:t>
            </a:r>
            <a:r>
              <a:rPr lang="en-US" dirty="0" err="1" smtClean="0"/>
              <a:t>Braemar</a:t>
            </a:r>
            <a:r>
              <a:rPr lang="en-US" dirty="0" smtClean="0"/>
              <a:t> Street (Caledonia)</a:t>
            </a:r>
          </a:p>
          <a:p>
            <a:pPr lvl="1"/>
            <a:r>
              <a:rPr lang="en-US" dirty="0" smtClean="0"/>
              <a:t>Haddington Street Resurfacing – Argyle Street to </a:t>
            </a:r>
            <a:r>
              <a:rPr lang="en-US" dirty="0" err="1" smtClean="0"/>
              <a:t>Wigton</a:t>
            </a:r>
            <a:r>
              <a:rPr lang="en-US" dirty="0" smtClean="0"/>
              <a:t> Street (Caledonia)</a:t>
            </a:r>
          </a:p>
          <a:p>
            <a:pPr lvl="1"/>
            <a:r>
              <a:rPr lang="en-US" dirty="0" smtClean="0"/>
              <a:t>Lafayette / Boyd / Monson Street Resurfacing (Jarvis)</a:t>
            </a:r>
          </a:p>
          <a:p>
            <a:endParaRPr lang="en-US" sz="2000" dirty="0"/>
          </a:p>
          <a:p>
            <a:pPr marL="0" indent="0">
              <a:buNone/>
            </a:pPr>
            <a:endParaRPr lang="en-US" sz="2400" b="1" dirty="0"/>
          </a:p>
        </p:txBody>
      </p:sp>
    </p:spTree>
    <p:extLst>
      <p:ext uri="{BB962C8B-B14F-4D97-AF65-F5344CB8AC3E}">
        <p14:creationId xmlns:p14="http://schemas.microsoft.com/office/powerpoint/2010/main" val="35519478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14449"/>
            <a:ext cx="10515600" cy="1325563"/>
          </a:xfrm>
        </p:spPr>
        <p:txBody>
          <a:bodyPr>
            <a:normAutofit/>
          </a:bodyPr>
          <a:lstStyle/>
          <a:p>
            <a:r>
              <a:rPr lang="en-US" sz="3600" b="1" dirty="0" smtClean="0"/>
              <a:t>Accessibility Successes in </a:t>
            </a:r>
            <a:r>
              <a:rPr lang="en-US" sz="3600" b="1" dirty="0" smtClean="0"/>
              <a:t>2019 – Design of Public Spaces / Sidewalks (Continued)</a:t>
            </a:r>
            <a:endParaRPr lang="en-US" sz="3600" b="1" dirty="0"/>
          </a:p>
        </p:txBody>
      </p:sp>
      <p:pic>
        <p:nvPicPr>
          <p:cNvPr id="4" name="Picture 3" descr="Lafayette / Boyd and Monson Street Resurfacing Picture 1" title="Lafayette / Boyd and Monson Street Resurfacing 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974122" y="2798934"/>
            <a:ext cx="4648201" cy="3152520"/>
          </a:xfrm>
          <a:prstGeom prst="rect">
            <a:avLst/>
          </a:prstGeom>
        </p:spPr>
      </p:pic>
      <p:pic>
        <p:nvPicPr>
          <p:cNvPr id="5" name="Picture 4" descr="Lafayette / Boyd and Monson Street Resurfacing Picture 2" title="Lafayette / Boyd and Monson Street Resurfacing 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0033" y="2796622"/>
            <a:ext cx="4441222" cy="3154832"/>
          </a:xfrm>
          <a:prstGeom prst="rect">
            <a:avLst/>
          </a:prstGeom>
        </p:spPr>
      </p:pic>
      <p:sp>
        <p:nvSpPr>
          <p:cNvPr id="7" name="TextBox 6"/>
          <p:cNvSpPr txBox="1"/>
          <p:nvPr/>
        </p:nvSpPr>
        <p:spPr>
          <a:xfrm>
            <a:off x="838200" y="1940012"/>
            <a:ext cx="10379678" cy="830997"/>
          </a:xfrm>
          <a:prstGeom prst="rect">
            <a:avLst/>
          </a:prstGeom>
          <a:noFill/>
        </p:spPr>
        <p:txBody>
          <a:bodyPr wrap="square" rtlCol="0">
            <a:spAutoFit/>
          </a:bodyPr>
          <a:lstStyle/>
          <a:p>
            <a:r>
              <a:rPr lang="en-US" sz="2400" dirty="0"/>
              <a:t>Pictured </a:t>
            </a:r>
            <a:r>
              <a:rPr lang="en-US" sz="2400" dirty="0" smtClean="0"/>
              <a:t>below - Lafayette </a:t>
            </a:r>
            <a:r>
              <a:rPr lang="en-US" sz="2400" dirty="0"/>
              <a:t>/ Boyd and Monson Street </a:t>
            </a:r>
            <a:r>
              <a:rPr lang="en-US" sz="2400" dirty="0" smtClean="0"/>
              <a:t>Resurfacing project in Jarvis with new curbing, sidewalks and tactile plates.</a:t>
            </a:r>
            <a:endParaRPr lang="en-US" sz="2400" dirty="0"/>
          </a:p>
        </p:txBody>
      </p:sp>
    </p:spTree>
    <p:extLst>
      <p:ext uri="{BB962C8B-B14F-4D97-AF65-F5344CB8AC3E}">
        <p14:creationId xmlns:p14="http://schemas.microsoft.com/office/powerpoint/2010/main" val="11428167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aldimand Presentation - Wide Screen.potx" id="{B4288196-7DC5-4F1B-B677-E7E68EDD3486}" vid="{AC746CA9-3D35-4F8E-8072-32A9CF44ADEF}"/>
    </a:ext>
  </a:extLst>
</a:theme>
</file>

<file path=docProps/app.xml><?xml version="1.0" encoding="utf-8"?>
<Properties xmlns="http://schemas.openxmlformats.org/officeDocument/2006/extended-properties" xmlns:vt="http://schemas.openxmlformats.org/officeDocument/2006/docPropsVTypes">
  <Template>Haldimand Presentation - Wide Screen</Template>
  <TotalTime>1017</TotalTime>
  <Words>1531</Words>
  <Application>Microsoft Office PowerPoint</Application>
  <PresentationFormat>Widescreen</PresentationFormat>
  <Paragraphs>111</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Wingdings</vt:lpstr>
      <vt:lpstr>Office Theme</vt:lpstr>
      <vt:lpstr>Accessibility Annual Status – 2019 Update</vt:lpstr>
      <vt:lpstr>Accessibility Status Report</vt:lpstr>
      <vt:lpstr>Haldimand County’s Commitment to Accessibility Planning</vt:lpstr>
      <vt:lpstr>Objectives of the 2017-2022 Accessibility Plan</vt:lpstr>
      <vt:lpstr>Accessibility Successes in 2019</vt:lpstr>
      <vt:lpstr>Accessibility Successes in 2019 – Customer Service</vt:lpstr>
      <vt:lpstr>Accessibility Successes in 2019 – Information and Communications</vt:lpstr>
      <vt:lpstr>Accessibility Successes in 2019 – Design of Public Spaces / Sidewalks</vt:lpstr>
      <vt:lpstr>Accessibility Successes in 2019 – Design of Public Spaces / Sidewalks (Continued)</vt:lpstr>
      <vt:lpstr>Accessibility Successes in 2019 – Design of Public Spaces / Trails, Parking and Seasonal Patios</vt:lpstr>
      <vt:lpstr>Accessibility Successes in 2019 – Design of Public Spaces / Outdoor Play Spaces and Parks</vt:lpstr>
      <vt:lpstr>Accessibility Successes in 2019 – Design of Public Spaces / Facility Enhancements and Renovations</vt:lpstr>
      <vt:lpstr>Accessibility Successes in 2019 – Design of Public Spaces / Facility Enhancements and Renovations (Continued)</vt:lpstr>
      <vt:lpstr>Accessibility Successes in 2019 - Employment</vt:lpstr>
      <vt:lpstr>Accessibility Successes in 2019 - Transportation</vt:lpstr>
      <vt:lpstr>2020 Goals and Next Steps </vt:lpstr>
      <vt:lpstr>2020 Goals and Next Steps</vt:lpstr>
      <vt:lpstr>Contact Information</vt:lpstr>
      <vt:lpstr>Feedback</vt:lpstr>
    </vt:vector>
  </TitlesOfParts>
  <Company>Haldimand County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Accessibility Annual Status Update - 2019</dc:title>
  <dc:creator>Jennifer Shaw</dc:creator>
  <cp:lastModifiedBy>Jennifer Shaw</cp:lastModifiedBy>
  <cp:revision>14</cp:revision>
  <dcterms:created xsi:type="dcterms:W3CDTF">2020-03-13T19:19:25Z</dcterms:created>
  <dcterms:modified xsi:type="dcterms:W3CDTF">2020-09-01T19:12:57Z</dcterms:modified>
</cp:coreProperties>
</file>